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"/>
  </p:notesMasterIdLst>
  <p:sldIdLst>
    <p:sldId id="296" r:id="rId2"/>
  </p:sldIdLst>
  <p:sldSz cx="15544800" cy="1005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Georgia" panose="02040502050405020303" pitchFamily="18" charset="0"/>
      <p:regular r:id="rId10"/>
      <p:bold r:id="rId11"/>
      <p:italic r:id="rId12"/>
      <p:boldItalic r:id="rId13"/>
    </p:embeddedFont>
    <p:embeddedFont>
      <p:font typeface="Lato" panose="020B060402020202020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904" userDrawn="1">
          <p15:clr>
            <a:srgbClr val="A4A3A4"/>
          </p15:clr>
        </p15:guide>
        <p15:guide id="3" pos="8379" userDrawn="1">
          <p15:clr>
            <a:srgbClr val="A4A3A4"/>
          </p15:clr>
        </p15:guide>
        <p15:guide id="5" pos="1405" userDrawn="1">
          <p15:clr>
            <a:srgbClr val="A4A3A4"/>
          </p15:clr>
        </p15:guide>
        <p15:guide id="6" orient="horz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3238"/>
    <a:srgbClr val="EEEBE9"/>
    <a:srgbClr val="EA4C89"/>
    <a:srgbClr val="FFF59D"/>
    <a:srgbClr val="EFF8F3"/>
    <a:srgbClr val="874A4C"/>
    <a:srgbClr val="FFA726"/>
    <a:srgbClr val="80DEEA"/>
    <a:srgbClr val="FFD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91" autoAdjust="0"/>
    <p:restoredTop sz="95332" autoAdjust="0"/>
  </p:normalViewPr>
  <p:slideViewPr>
    <p:cSldViewPr snapToGrid="0" showGuides="1">
      <p:cViewPr>
        <p:scale>
          <a:sx n="55" d="100"/>
          <a:sy n="55" d="100"/>
        </p:scale>
        <p:origin x="1550" y="72"/>
      </p:cViewPr>
      <p:guideLst>
        <p:guide pos="4904"/>
        <p:guide pos="8379"/>
        <p:guide pos="1405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1pPr>
    <a:lvl2pPr marL="14223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2pPr>
    <a:lvl3pPr marL="28447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3pPr>
    <a:lvl4pPr marL="42670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4pPr>
    <a:lvl5pPr marL="56894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5pPr>
    <a:lvl6pPr marL="71117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6pPr>
    <a:lvl7pPr marL="85341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7pPr>
    <a:lvl8pPr marL="995644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8pPr>
    <a:lvl9pPr marL="1137879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7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9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0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6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24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1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0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2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3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10813635" y="-19249"/>
            <a:ext cx="4832424" cy="10077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7702" y="14822"/>
            <a:ext cx="6400481" cy="1413043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248" b="1" dirty="0">
                <a:solidFill>
                  <a:schemeClr val="bg1"/>
                </a:solidFill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A Data Science Approach to Define a Data Scientist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4619" y="-4426"/>
            <a:ext cx="4754880" cy="1005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213588" y="245455"/>
            <a:ext cx="4298126" cy="25141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50" b="1" dirty="0">
                <a:latin typeface="Georgia" panose="02040502050405020303" pitchFamily="18" charset="0"/>
                <a:cs typeface="Arial" panose="020B0604020202020204" pitchFamily="34" charset="0"/>
              </a:rPr>
              <a:t>Introduction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The ‘who is’ and ‘what is’ a Data Scientist is undecided - leading to unmet expectations, misfit hires, and lost time/resources for employers, employees, and applicants.  Using state-of-art NLP and Machine Learning on 8,000+ job postings, we arrive at the features that define the ‘what is’ and cluster other job titles to understand the ‘who is’ a Data Scientist.</a:t>
            </a:r>
            <a:r>
              <a:rPr lang="en-US" altLang="en-US" sz="1500" dirty="0">
                <a:latin typeface="Georgia" panose="02040502050405020303" pitchFamily="18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5450" y="2232200"/>
            <a:ext cx="6010043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Andy Ho	An Nguyen	Jodi Pafford	</a:t>
            </a:r>
          </a:p>
          <a:p>
            <a:pPr algn="ctr"/>
            <a:r>
              <a:rPr lang="en-US" sz="2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Dr. Robert Slater</a:t>
            </a:r>
          </a:p>
          <a:p>
            <a:pPr algn="ctr"/>
            <a:endParaRPr lang="en-US" sz="1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just"/>
            <a:endParaRPr lang="en-US" sz="978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2200" b="1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Master of Science in Data Science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63" b="77322" l="10000" r="90000"/>
                    </a14:imgEffect>
                  </a14:imgLayer>
                </a14:imgProps>
              </a:ext>
            </a:extLst>
          </a:blip>
          <a:srcRect t="19318" b="16233"/>
          <a:stretch/>
        </p:blipFill>
        <p:spPr>
          <a:xfrm>
            <a:off x="4679936" y="9352845"/>
            <a:ext cx="1629639" cy="700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754" y="9189229"/>
            <a:ext cx="1621324" cy="853329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10945684" y="9026302"/>
            <a:ext cx="2761256" cy="1297623"/>
            <a:chOff x="10912908" y="9038528"/>
            <a:chExt cx="2761256" cy="1297623"/>
          </a:xfrm>
        </p:grpSpPr>
        <p:pic>
          <p:nvPicPr>
            <p:cNvPr id="20" name="Picture 19" descr="A picture containing black, drawing&#10;&#10;Description automatically generated">
              <a:extLst>
                <a:ext uri="{FF2B5EF4-FFF2-40B4-BE49-F238E27FC236}">
                  <a16:creationId xmlns:a16="http://schemas.microsoft.com/office/drawing/2014/main" id="{13469F6B-D88E-4E9E-B782-AC9593D4D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1" t="9140" r="8252" b="8117"/>
            <a:stretch/>
          </p:blipFill>
          <p:spPr>
            <a:xfrm>
              <a:off x="10912908" y="9066439"/>
              <a:ext cx="937795" cy="9404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83F726-B1F9-42D9-904C-C0F863D84F00}"/>
                </a:ext>
              </a:extLst>
            </p:cNvPr>
            <p:cNvSpPr txBox="1"/>
            <p:nvPr/>
          </p:nvSpPr>
          <p:spPr>
            <a:xfrm>
              <a:off x="11850703" y="9038528"/>
              <a:ext cx="18234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eorgia" panose="02040502050405020303" pitchFamily="18" charset="0"/>
                </a:rPr>
                <a:t>Interact with our data by visiting our Tableau Website</a:t>
              </a:r>
            </a:p>
          </p:txBody>
        </p:sp>
        <p:pic>
          <p:nvPicPr>
            <p:cNvPr id="12" name="Graphic 11" descr="Line arrow Slight curve">
              <a:extLst>
                <a:ext uri="{FF2B5EF4-FFF2-40B4-BE49-F238E27FC236}">
                  <a16:creationId xmlns:a16="http://schemas.microsoft.com/office/drawing/2014/main" id="{F00656A2-B3AC-408C-B666-0503557F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 flipH="1">
              <a:off x="11829589" y="9408257"/>
              <a:ext cx="927894" cy="927894"/>
            </a:xfrm>
            <a:prstGeom prst="rect">
              <a:avLst/>
            </a:prstGeom>
          </p:spPr>
        </p:pic>
      </p:grpSp>
      <p:sp>
        <p:nvSpPr>
          <p:cNvPr id="19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 txBox="1">
            <a:spLocks/>
          </p:cNvSpPr>
          <p:nvPr/>
        </p:nvSpPr>
        <p:spPr>
          <a:xfrm>
            <a:off x="4706333" y="4426922"/>
            <a:ext cx="6155267" cy="28763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341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A Data Scientist is a statistician who can code, communicate, and collaborate.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498BBA3-93BD-447D-853F-1A5A88D6837D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050358" y="4701398"/>
            <a:ext cx="4275866" cy="32274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65818" y="3457852"/>
            <a:ext cx="5749020" cy="573137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FD3967B-EE7E-4D45-A408-879F23E1AC85}"/>
              </a:ext>
            </a:extLst>
          </p:cNvPr>
          <p:cNvSpPr txBox="1"/>
          <p:nvPr/>
        </p:nvSpPr>
        <p:spPr>
          <a:xfrm>
            <a:off x="13388199" y="5190204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6455B7-1B76-4A27-B3E3-D1DA1E70223C}"/>
              </a:ext>
            </a:extLst>
          </p:cNvPr>
          <p:cNvSpPr txBox="1"/>
          <p:nvPr/>
        </p:nvSpPr>
        <p:spPr>
          <a:xfrm>
            <a:off x="12361185" y="5817698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3531A-32AD-44DE-8F8E-C0DF022FE18D}"/>
              </a:ext>
            </a:extLst>
          </p:cNvPr>
          <p:cNvSpPr txBox="1"/>
          <p:nvPr/>
        </p:nvSpPr>
        <p:spPr>
          <a:xfrm>
            <a:off x="11399524" y="6427854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3F66D3-A698-40FE-85BC-568E3699AB00}"/>
              </a:ext>
            </a:extLst>
          </p:cNvPr>
          <p:cNvSpPr txBox="1"/>
          <p:nvPr/>
        </p:nvSpPr>
        <p:spPr>
          <a:xfrm>
            <a:off x="11399523" y="7266681"/>
            <a:ext cx="21031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AB86C5-37B1-44F1-8C46-DA331D6F7607}"/>
              </a:ext>
            </a:extLst>
          </p:cNvPr>
          <p:cNvSpPr txBox="1"/>
          <p:nvPr/>
        </p:nvSpPr>
        <p:spPr>
          <a:xfrm>
            <a:off x="13572860" y="6803227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5E9919-41C6-4DAD-9331-B91190AFA1D0}"/>
              </a:ext>
            </a:extLst>
          </p:cNvPr>
          <p:cNvSpPr txBox="1"/>
          <p:nvPr/>
        </p:nvSpPr>
        <p:spPr>
          <a:xfrm>
            <a:off x="14000139" y="6157393"/>
            <a:ext cx="16459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2588F-20B1-4076-8B45-92C53B348624}"/>
              </a:ext>
            </a:extLst>
          </p:cNvPr>
          <p:cNvSpPr txBox="1"/>
          <p:nvPr/>
        </p:nvSpPr>
        <p:spPr>
          <a:xfrm>
            <a:off x="-3882683" y="322599"/>
            <a:ext cx="3501403" cy="1061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Who or what……pick one….one in the same.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Method – visual the image that’s already there.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Move address under MSDS at bottom of middle.</a:t>
            </a:r>
          </a:p>
          <a:p>
            <a:endParaRPr lang="en-US" dirty="0"/>
          </a:p>
          <a:p>
            <a:r>
              <a:rPr lang="en-US" dirty="0"/>
              <a:t>Consider changing black on blue….remove italics from sentence. “is” a statistician?? </a:t>
            </a:r>
          </a:p>
          <a:p>
            <a:endParaRPr lang="en-US" dirty="0"/>
          </a:p>
          <a:p>
            <a:r>
              <a:rPr lang="en-US" dirty="0"/>
              <a:t>Venn diagram – title with circle and add a little context</a:t>
            </a:r>
          </a:p>
          <a:p>
            <a:endParaRPr lang="en-US" dirty="0"/>
          </a:p>
          <a:p>
            <a:r>
              <a:rPr lang="en-US" dirty="0"/>
              <a:t>Remove key under PCA. Remove “PCA” from title.  Focus on commonality of them all.  Add a few description sentences under (or conclusion).</a:t>
            </a:r>
          </a:p>
          <a:p>
            <a:endParaRPr lang="en-US" dirty="0"/>
          </a:p>
          <a:p>
            <a:r>
              <a:rPr lang="en-US" dirty="0"/>
              <a:t>Increase font on bar chart…center numbers.</a:t>
            </a:r>
          </a:p>
          <a:p>
            <a:endParaRPr lang="en-US" dirty="0"/>
          </a:p>
          <a:p>
            <a:r>
              <a:rPr lang="en-US" dirty="0"/>
              <a:t>What if: only put definition in the center? Remove who </a:t>
            </a:r>
            <a:r>
              <a:rPr lang="en-US" dirty="0" err="1"/>
              <a:t>ro</a:t>
            </a:r>
            <a:r>
              <a:rPr lang="en-US" dirty="0"/>
              <a:t> what? Title across all three columns or just in the middle. With author underneath.</a:t>
            </a:r>
          </a:p>
          <a:p>
            <a:endParaRPr lang="en-US" dirty="0"/>
          </a:p>
          <a:p>
            <a:r>
              <a:rPr lang="en-US" dirty="0"/>
              <a:t>Right side…..support code, communicate, and collaborate….</a:t>
            </a:r>
          </a:p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A6C89E-52EC-4A7C-9A36-8B3E5776F628}"/>
              </a:ext>
            </a:extLst>
          </p:cNvPr>
          <p:cNvSpPr txBox="1"/>
          <p:nvPr/>
        </p:nvSpPr>
        <p:spPr>
          <a:xfrm>
            <a:off x="4743694" y="8443120"/>
            <a:ext cx="6010043" cy="1135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978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2200" b="1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Master of Science in Data Science</a:t>
            </a:r>
          </a:p>
          <a:p>
            <a:pPr algn="ctr"/>
            <a:r>
              <a:rPr lang="en-US" b="1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Southern Methodist University</a:t>
            </a:r>
          </a:p>
          <a:p>
            <a:pPr algn="ctr"/>
            <a:r>
              <a:rPr lang="en-US" b="1" dirty="0">
                <a:ln w="0"/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Dallas, TX 75375, USA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7958E7-87FA-4EDD-B1F1-0D9D14CC8237}"/>
              </a:ext>
            </a:extLst>
          </p:cNvPr>
          <p:cNvGrpSpPr/>
          <p:nvPr/>
        </p:nvGrpSpPr>
        <p:grpSpPr>
          <a:xfrm>
            <a:off x="2563082" y="2995040"/>
            <a:ext cx="2152368" cy="1914145"/>
            <a:chOff x="801278" y="838987"/>
            <a:chExt cx="7714072" cy="544832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D90EEFE-DEF5-46F2-AEC8-47D1931CDDC5}"/>
                </a:ext>
              </a:extLst>
            </p:cNvPr>
            <p:cNvGrpSpPr/>
            <p:nvPr/>
          </p:nvGrpSpPr>
          <p:grpSpPr>
            <a:xfrm>
              <a:off x="801278" y="838987"/>
              <a:ext cx="7714072" cy="5448322"/>
              <a:chOff x="801278" y="838987"/>
              <a:chExt cx="7714072" cy="544832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BCA4437-7468-41D1-A5BC-C82B56FF68BE}"/>
                  </a:ext>
                </a:extLst>
              </p:cNvPr>
              <p:cNvGrpSpPr/>
              <p:nvPr/>
            </p:nvGrpSpPr>
            <p:grpSpPr>
              <a:xfrm>
                <a:off x="801278" y="838987"/>
                <a:ext cx="7714072" cy="5448322"/>
                <a:chOff x="1756612" y="1372999"/>
                <a:chExt cx="6758738" cy="4895455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08427C7B-3384-4E37-A891-212876AD4B7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6612" y="1373001"/>
                  <a:ext cx="6758738" cy="4895453"/>
                </a:xfrm>
                <a:prstGeom prst="rect">
                  <a:avLst/>
                </a:prstGeom>
              </p:spPr>
            </p:pic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ED896E6-4764-49A3-9D14-39CA3829CDFB}"/>
                    </a:ext>
                  </a:extLst>
                </p:cNvPr>
                <p:cNvSpPr/>
                <p:nvPr/>
              </p:nvSpPr>
              <p:spPr>
                <a:xfrm>
                  <a:off x="7291137" y="1372999"/>
                  <a:ext cx="1224213" cy="1038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385EEE0-9FB5-4EFF-9F8C-545F71DC8C55}"/>
                    </a:ext>
                  </a:extLst>
                </p:cNvPr>
                <p:cNvSpPr/>
                <p:nvPr/>
              </p:nvSpPr>
              <p:spPr>
                <a:xfrm>
                  <a:off x="2343636" y="1923068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0922AC4-9E71-4F75-B655-0EB44E1A38F1}"/>
                    </a:ext>
                  </a:extLst>
                </p:cNvPr>
                <p:cNvSpPr/>
                <p:nvPr/>
              </p:nvSpPr>
              <p:spPr>
                <a:xfrm>
                  <a:off x="3216111" y="3112416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4CEB076-EC4A-494B-B32C-08D6B978D8EC}"/>
                    </a:ext>
                  </a:extLst>
                </p:cNvPr>
                <p:cNvSpPr/>
                <p:nvPr/>
              </p:nvSpPr>
              <p:spPr>
                <a:xfrm>
                  <a:off x="3936186" y="3149337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49844E-59BA-445D-8225-9652202DF228}"/>
                    </a:ext>
                  </a:extLst>
                </p:cNvPr>
                <p:cNvSpPr/>
                <p:nvPr/>
              </p:nvSpPr>
              <p:spPr>
                <a:xfrm>
                  <a:off x="4918145" y="3667541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C7B0C2-11B9-4F6F-A01D-D06D45E52090}"/>
                    </a:ext>
                  </a:extLst>
                </p:cNvPr>
                <p:cNvSpPr/>
                <p:nvPr/>
              </p:nvSpPr>
              <p:spPr>
                <a:xfrm>
                  <a:off x="5638220" y="3904782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A853D16-F0E7-44AA-934E-1FBDB5B360AD}"/>
                    </a:ext>
                  </a:extLst>
                </p:cNvPr>
                <p:cNvSpPr/>
                <p:nvPr/>
              </p:nvSpPr>
              <p:spPr>
                <a:xfrm>
                  <a:off x="6667313" y="4669924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4762663-0574-4F1C-91EB-2348DDE357F0}"/>
                  </a:ext>
                </a:extLst>
              </p:cNvPr>
              <p:cNvSpPr/>
              <p:nvPr/>
            </p:nvSpPr>
            <p:spPr>
              <a:xfrm>
                <a:off x="817615" y="950896"/>
                <a:ext cx="7697735" cy="6195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Data Set Distribution by Titles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D760D4-135D-4A24-8DFA-D20C8983E5C8}"/>
                </a:ext>
              </a:extLst>
            </p:cNvPr>
            <p:cNvSpPr txBox="1"/>
            <p:nvPr/>
          </p:nvSpPr>
          <p:spPr>
            <a:xfrm>
              <a:off x="1083356" y="1708777"/>
              <a:ext cx="1544296" cy="168388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600" b="1" dirty="0"/>
                <a:t>2,926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6869BF-5905-4CF0-A780-E20E87E9FCE9}"/>
                </a:ext>
              </a:extLst>
            </p:cNvPr>
            <p:cNvSpPr txBox="1"/>
            <p:nvPr/>
          </p:nvSpPr>
          <p:spPr>
            <a:xfrm>
              <a:off x="2116786" y="3002538"/>
              <a:ext cx="1433991" cy="159449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400" b="1" dirty="0"/>
                <a:t>1,742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B3CD90-2FD6-4646-8222-740A5A979946}"/>
                </a:ext>
              </a:extLst>
            </p:cNvPr>
            <p:cNvSpPr txBox="1"/>
            <p:nvPr/>
          </p:nvSpPr>
          <p:spPr>
            <a:xfrm>
              <a:off x="3025246" y="3084710"/>
              <a:ext cx="1544296" cy="168015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600" b="1" dirty="0"/>
                <a:t>1,718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B4F1E1-6DDA-48A2-B80A-E481BA7FDFD2}"/>
                </a:ext>
              </a:extLst>
            </p:cNvPr>
            <p:cNvSpPr txBox="1"/>
            <p:nvPr/>
          </p:nvSpPr>
          <p:spPr>
            <a:xfrm>
              <a:off x="4036617" y="3323974"/>
              <a:ext cx="1544296" cy="177474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600" b="1" dirty="0"/>
                <a:t>1,200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8FA18-B885-43B8-8849-4EB49FC586EF}"/>
                </a:ext>
              </a:extLst>
            </p:cNvPr>
            <p:cNvSpPr txBox="1"/>
            <p:nvPr/>
          </p:nvSpPr>
          <p:spPr>
            <a:xfrm>
              <a:off x="5002596" y="3774118"/>
              <a:ext cx="1544296" cy="117117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1600" b="1" dirty="0"/>
                <a:t>952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5019E-2BD6-4297-AB9A-2B50A4F27F67}"/>
                </a:ext>
              </a:extLst>
            </p:cNvPr>
            <p:cNvSpPr txBox="1"/>
            <p:nvPr/>
          </p:nvSpPr>
          <p:spPr>
            <a:xfrm>
              <a:off x="5893548" y="3435559"/>
              <a:ext cx="1544296" cy="132931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600" b="1" dirty="0"/>
                <a:t>200</a:t>
              </a:r>
              <a:endParaRPr lang="en-US" sz="2800" b="1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278F78-5F61-4534-BE37-02B26FDB27AB}"/>
                </a:ext>
              </a:extLst>
            </p:cNvPr>
            <p:cNvSpPr/>
            <p:nvPr/>
          </p:nvSpPr>
          <p:spPr>
            <a:xfrm>
              <a:off x="801278" y="2488676"/>
              <a:ext cx="397161" cy="1302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4CD13B9-A046-4761-9C96-C550A66A8D48}"/>
              </a:ext>
            </a:extLst>
          </p:cNvPr>
          <p:cNvSpPr txBox="1"/>
          <p:nvPr/>
        </p:nvSpPr>
        <p:spPr>
          <a:xfrm>
            <a:off x="11156447" y="7872675"/>
            <a:ext cx="40636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Georgia" panose="02040502050405020303" pitchFamily="18" charset="0"/>
              </a:rPr>
              <a:t>Write a few sentences on the meaning behind this image. There’s time for someone to read this while looking at posters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A26C0-7726-4385-94F5-5A9D360682AE}"/>
              </a:ext>
            </a:extLst>
          </p:cNvPr>
          <p:cNvSpPr txBox="1"/>
          <p:nvPr/>
        </p:nvSpPr>
        <p:spPr>
          <a:xfrm>
            <a:off x="11156446" y="4393896"/>
            <a:ext cx="422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Needs a title but not the one we gave it.</a:t>
            </a:r>
          </a:p>
        </p:txBody>
      </p:sp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1297</TotalTime>
  <Words>412</Words>
  <Application>Microsoft Office PowerPoint</Application>
  <PresentationFormat>Custom</PresentationFormat>
  <Paragraphs>59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Georgia</vt:lpstr>
      <vt:lpstr>Calibri Light</vt:lpstr>
      <vt:lpstr>Lato</vt:lpstr>
      <vt:lpstr>Arial</vt:lpstr>
      <vt:lpstr>Office Theme</vt:lpstr>
      <vt:lpstr>A Data Science Approach to Define a Data Scientist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Jodi Pafford</cp:lastModifiedBy>
  <cp:revision>83</cp:revision>
  <dcterms:created xsi:type="dcterms:W3CDTF">2019-07-02T13:39:34Z</dcterms:created>
  <dcterms:modified xsi:type="dcterms:W3CDTF">2019-10-25T04:14:48Z</dcterms:modified>
</cp:coreProperties>
</file>